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8d5c5c8e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8d5c5c8e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8d5c5c8e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8d5c5c8e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8d5c5c8e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8d5c5c8e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8d5c5c8e0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8d5c5c8e0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8d5c5c8e0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8d5c5c8e0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8d5c5c8e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8d5c5c8e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bb8b0d4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bb8b0d4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8d5c5c8e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8d5c5c8e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8d5c5c8e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8d5c5c8e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8d5c5c8e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8d5c5c8e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8d5c5c8e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8d5c5c8e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8d5c5c8e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8d5c5c8e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8d5c5c8e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8d5c5c8e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8d5c5c8e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8d5c5c8e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d5c5c8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8d5c5c8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8d5c5c8e0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8d5c5c8e0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8d5c5c8e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8d5c5c8e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243900"/>
            <a:ext cx="7688100" cy="174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Morphology based Approach for Blood Vessel Segmentation in Retinal Images</a:t>
            </a:r>
            <a:endParaRPr/>
          </a:p>
          <a:p>
            <a:pPr indent="0" lvl="0" marL="0" rtl="0" algn="l">
              <a:spcBef>
                <a:spcPts val="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499424" y="3788374"/>
            <a:ext cx="961750" cy="1248125"/>
          </a:xfrm>
          <a:prstGeom prst="rect">
            <a:avLst/>
          </a:prstGeom>
          <a:noFill/>
          <a:ln>
            <a:noFill/>
          </a:ln>
        </p:spPr>
      </p:pic>
      <p:sp>
        <p:nvSpPr>
          <p:cNvPr id="88" name="Google Shape;88;p13"/>
          <p:cNvSpPr txBox="1"/>
          <p:nvPr/>
        </p:nvSpPr>
        <p:spPr>
          <a:xfrm>
            <a:off x="4435050" y="3612600"/>
            <a:ext cx="4128600" cy="1477500"/>
          </a:xfrm>
          <a:prstGeom prst="rect">
            <a:avLst/>
          </a:prstGeom>
          <a:noFill/>
          <a:ln cap="flat" cmpd="sng" w="9525">
            <a:solidFill>
              <a:srgbClr val="E0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Reetika GAUTAM</a:t>
            </a:r>
            <a:endParaRPr b="1">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Seikh Mohammed BASHARAT MONES</a:t>
            </a:r>
            <a:endParaRPr b="1">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Samuel BONIFACE IJEOMA</a:t>
            </a:r>
            <a:endParaRPr b="1">
              <a:latin typeface="Merriweather"/>
              <a:ea typeface="Merriweather"/>
              <a:cs typeface="Merriweather"/>
              <a:sym typeface="Merriweather"/>
            </a:endParaRPr>
          </a:p>
          <a:p>
            <a:pPr indent="0" lvl="0" marL="0" rtl="0" algn="l">
              <a:spcBef>
                <a:spcPts val="0"/>
              </a:spcBef>
              <a:spcAft>
                <a:spcPts val="0"/>
              </a:spcAft>
              <a:buNone/>
            </a:pPr>
            <a:r>
              <a:t/>
            </a:r>
            <a:endParaRPr b="1">
              <a:latin typeface="Merriweather"/>
              <a:ea typeface="Merriweather"/>
              <a:cs typeface="Merriweather"/>
              <a:sym typeface="Merriweather"/>
            </a:endParaRPr>
          </a:p>
          <a:p>
            <a:pPr indent="0" lvl="0" marL="0" rtl="0" algn="l">
              <a:spcBef>
                <a:spcPts val="0"/>
              </a:spcBef>
              <a:spcAft>
                <a:spcPts val="0"/>
              </a:spcAft>
              <a:buNone/>
            </a:pPr>
            <a:r>
              <a:t/>
            </a:r>
            <a:endParaRPr b="1">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509600" y="1187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63" name="Google Shape;163;p22"/>
          <p:cNvSpPr txBox="1"/>
          <p:nvPr>
            <p:ph idx="1" type="body"/>
          </p:nvPr>
        </p:nvSpPr>
        <p:spPr>
          <a:xfrm>
            <a:off x="454350" y="2078875"/>
            <a:ext cx="5869200" cy="2741700"/>
          </a:xfrm>
          <a:prstGeom prst="rect">
            <a:avLst/>
          </a:prstGeom>
        </p:spPr>
        <p:txBody>
          <a:bodyPr anchorCtr="0" anchor="t" bIns="91425" lIns="91425" spcFirstLastPara="1" rIns="91425" wrap="square" tIns="91425">
            <a:noAutofit/>
          </a:bodyPr>
          <a:lstStyle/>
          <a:p>
            <a:pPr indent="0" lvl="0" marL="0" marR="1232488" rtl="0" algn="just">
              <a:lnSpc>
                <a:spcPct val="95000"/>
              </a:lnSpc>
              <a:spcBef>
                <a:spcPts val="0"/>
              </a:spcBef>
              <a:spcAft>
                <a:spcPts val="0"/>
              </a:spcAft>
              <a:buSzPts val="1018"/>
              <a:buNone/>
            </a:pPr>
            <a:r>
              <a:rPr b="1" lang="en" sz="1502">
                <a:solidFill>
                  <a:srgbClr val="000000"/>
                </a:solidFill>
                <a:latin typeface="Arial"/>
                <a:ea typeface="Arial"/>
                <a:cs typeface="Arial"/>
                <a:sym typeface="Arial"/>
              </a:rPr>
              <a:t>8. Applying Connected Components</a:t>
            </a:r>
            <a:endParaRPr b="1" sz="1502">
              <a:solidFill>
                <a:srgbClr val="000000"/>
              </a:solidFill>
              <a:latin typeface="Arial"/>
              <a:ea typeface="Arial"/>
              <a:cs typeface="Arial"/>
              <a:sym typeface="Arial"/>
            </a:endParaRPr>
          </a:p>
          <a:p>
            <a:pPr indent="0" lvl="0" marL="0" marR="2470740" rtl="0" algn="just">
              <a:lnSpc>
                <a:spcPct val="95000"/>
              </a:lnSpc>
              <a:spcBef>
                <a:spcPts val="1200"/>
              </a:spcBef>
              <a:spcAft>
                <a:spcPts val="0"/>
              </a:spcAft>
              <a:buSzPts val="1018"/>
              <a:buNone/>
            </a:pPr>
            <a:r>
              <a:rPr lang="en" sz="1302">
                <a:solidFill>
                  <a:srgbClr val="000000"/>
                </a:solidFill>
                <a:latin typeface="Arial"/>
                <a:ea typeface="Arial"/>
                <a:cs typeface="Arial"/>
                <a:sym typeface="Arial"/>
              </a:rPr>
              <a:t>A set of pixels in which each pixel is connected to all other pixels is  connected components. In our model it is used for connecting all the small disjoint blood vessels.</a:t>
            </a:r>
            <a:endParaRPr sz="1302">
              <a:solidFill>
                <a:srgbClr val="000000"/>
              </a:solidFill>
              <a:latin typeface="Arial"/>
              <a:ea typeface="Arial"/>
              <a:cs typeface="Arial"/>
              <a:sym typeface="Arial"/>
            </a:endParaRPr>
          </a:p>
          <a:p>
            <a:pPr indent="0" lvl="0" marL="0" marR="2470740" rtl="0" algn="just">
              <a:lnSpc>
                <a:spcPct val="95000"/>
              </a:lnSpc>
              <a:spcBef>
                <a:spcPts val="1200"/>
              </a:spcBef>
              <a:spcAft>
                <a:spcPts val="0"/>
              </a:spcAft>
              <a:buSzPts val="1018"/>
              <a:buNone/>
            </a:pPr>
            <a:r>
              <a:rPr b="1" lang="en" sz="1502">
                <a:solidFill>
                  <a:srgbClr val="000000"/>
                </a:solidFill>
                <a:latin typeface="Arial"/>
                <a:ea typeface="Arial"/>
                <a:cs typeface="Arial"/>
                <a:sym typeface="Arial"/>
              </a:rPr>
              <a:t>9. Removing Circle Using Mask</a:t>
            </a:r>
            <a:endParaRPr b="1" sz="1502">
              <a:solidFill>
                <a:srgbClr val="000000"/>
              </a:solidFill>
              <a:latin typeface="Arial"/>
              <a:ea typeface="Arial"/>
              <a:cs typeface="Arial"/>
              <a:sym typeface="Arial"/>
            </a:endParaRPr>
          </a:p>
          <a:p>
            <a:pPr indent="0" lvl="0" marL="0" marR="2470740" rtl="0" algn="just">
              <a:lnSpc>
                <a:spcPct val="95000"/>
              </a:lnSpc>
              <a:spcBef>
                <a:spcPts val="1200"/>
              </a:spcBef>
              <a:spcAft>
                <a:spcPts val="1200"/>
              </a:spcAft>
              <a:buSzPts val="1018"/>
              <a:buNone/>
            </a:pPr>
            <a:r>
              <a:rPr lang="en" sz="1302">
                <a:solidFill>
                  <a:srgbClr val="000000"/>
                </a:solidFill>
                <a:latin typeface="Arial"/>
                <a:ea typeface="Arial"/>
                <a:cs typeface="Arial"/>
                <a:sym typeface="Arial"/>
              </a:rPr>
              <a:t>To the resultant Image, mask is eroded with 1 iteration and then multiplied with the processed image to remove the circle for a better view.</a:t>
            </a:r>
            <a:endParaRPr sz="1302">
              <a:solidFill>
                <a:srgbClr val="000000"/>
              </a:solidFill>
              <a:latin typeface="Arial"/>
              <a:ea typeface="Arial"/>
              <a:cs typeface="Arial"/>
              <a:sym typeface="Arial"/>
            </a:endParaRPr>
          </a:p>
        </p:txBody>
      </p:sp>
      <p:pic>
        <p:nvPicPr>
          <p:cNvPr id="164" name="Google Shape;164;p22"/>
          <p:cNvPicPr preferRelativeResize="0"/>
          <p:nvPr/>
        </p:nvPicPr>
        <p:blipFill>
          <a:blip r:embed="rId3">
            <a:alphaModFix/>
          </a:blip>
          <a:stretch>
            <a:fillRect/>
          </a:stretch>
        </p:blipFill>
        <p:spPr>
          <a:xfrm>
            <a:off x="6323700" y="2726378"/>
            <a:ext cx="2140875" cy="2144746"/>
          </a:xfrm>
          <a:prstGeom prst="rect">
            <a:avLst/>
          </a:prstGeom>
          <a:noFill/>
          <a:ln>
            <a:noFill/>
          </a:ln>
        </p:spPr>
      </p:pic>
      <p:pic>
        <p:nvPicPr>
          <p:cNvPr id="165" name="Google Shape;165;p22"/>
          <p:cNvPicPr preferRelativeResize="0"/>
          <p:nvPr/>
        </p:nvPicPr>
        <p:blipFill>
          <a:blip r:embed="rId4">
            <a:alphaModFix/>
          </a:blip>
          <a:stretch>
            <a:fillRect/>
          </a:stretch>
        </p:blipFill>
        <p:spPr>
          <a:xfrm>
            <a:off x="6323700" y="536950"/>
            <a:ext cx="2074972" cy="2144750"/>
          </a:xfrm>
          <a:prstGeom prst="rect">
            <a:avLst/>
          </a:prstGeom>
          <a:noFill/>
          <a:ln>
            <a:noFill/>
          </a:ln>
        </p:spPr>
      </p:pic>
      <p:sp>
        <p:nvSpPr>
          <p:cNvPr id="166" name="Google Shape;166;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7650" y="1175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Experiment details</a:t>
            </a:r>
            <a:endParaRPr>
              <a:latin typeface="Arial"/>
              <a:ea typeface="Arial"/>
              <a:cs typeface="Arial"/>
              <a:sym typeface="Arial"/>
            </a:endParaRPr>
          </a:p>
        </p:txBody>
      </p:sp>
      <p:sp>
        <p:nvSpPr>
          <p:cNvPr id="172" name="Google Shape;172;p23"/>
          <p:cNvSpPr txBox="1"/>
          <p:nvPr>
            <p:ph idx="1" type="body"/>
          </p:nvPr>
        </p:nvSpPr>
        <p:spPr>
          <a:xfrm>
            <a:off x="620100" y="1710300"/>
            <a:ext cx="8073900" cy="3318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Dataset - The proposed method is evaluated on </a:t>
            </a:r>
            <a:r>
              <a:rPr lang="en">
                <a:solidFill>
                  <a:srgbClr val="000000"/>
                </a:solidFill>
                <a:latin typeface="Arial"/>
                <a:ea typeface="Arial"/>
                <a:cs typeface="Arial"/>
                <a:sym typeface="Arial"/>
              </a:rPr>
              <a:t>publicly</a:t>
            </a:r>
            <a:r>
              <a:rPr lang="en">
                <a:solidFill>
                  <a:srgbClr val="000000"/>
                </a:solidFill>
                <a:latin typeface="Arial"/>
                <a:ea typeface="Arial"/>
                <a:cs typeface="Arial"/>
                <a:sym typeface="Arial"/>
              </a:rPr>
              <a:t> available dataset DRIVE because this dataset provides the ground truth of retinal images precisely marked by experts</a:t>
            </a:r>
            <a:r>
              <a:rPr lang="en" sz="1300">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457200" rtl="0" algn="just">
              <a:spcBef>
                <a:spcPts val="1200"/>
              </a:spcBef>
              <a:spcAft>
                <a:spcPts val="0"/>
              </a:spcAft>
              <a:buNone/>
            </a:pPr>
            <a:r>
              <a:t/>
            </a:r>
            <a:endParaRPr>
              <a:solidFill>
                <a:srgbClr val="000000"/>
              </a:solidFill>
              <a:latin typeface="Arial"/>
              <a:ea typeface="Arial"/>
              <a:cs typeface="Arial"/>
              <a:sym typeface="Arial"/>
            </a:endParaRPr>
          </a:p>
          <a:p>
            <a:pPr indent="-311150" lvl="0" marL="457200" rtl="0" algn="just">
              <a:spcBef>
                <a:spcPts val="1200"/>
              </a:spcBef>
              <a:spcAft>
                <a:spcPts val="0"/>
              </a:spcAft>
              <a:buClr>
                <a:srgbClr val="000000"/>
              </a:buClr>
              <a:buSzPts val="1300"/>
              <a:buFont typeface="Arial"/>
              <a:buChar char="❖"/>
            </a:pPr>
            <a:r>
              <a:rPr lang="en">
                <a:solidFill>
                  <a:srgbClr val="000000"/>
                </a:solidFill>
                <a:latin typeface="Arial"/>
                <a:ea typeface="Arial"/>
                <a:cs typeface="Arial"/>
                <a:sym typeface="Arial"/>
              </a:rPr>
              <a:t>Evaluation method used:</a:t>
            </a:r>
            <a:endParaRPr>
              <a:solidFill>
                <a:srgbClr val="000000"/>
              </a:solidFill>
              <a:latin typeface="Arial"/>
              <a:ea typeface="Arial"/>
              <a:cs typeface="Arial"/>
              <a:sym typeface="Arial"/>
            </a:endParaRPr>
          </a:p>
          <a:p>
            <a:pPr indent="0" lvl="0" marL="0" rtl="0" algn="just">
              <a:spcBef>
                <a:spcPts val="1200"/>
              </a:spcBef>
              <a:spcAft>
                <a:spcPts val="0"/>
              </a:spcAft>
              <a:buNone/>
            </a:pPr>
            <a:r>
              <a:t/>
            </a:r>
            <a:endParaRPr sz="1300">
              <a:solidFill>
                <a:srgbClr val="000000"/>
              </a:solidFill>
              <a:latin typeface="Arial"/>
              <a:ea typeface="Arial"/>
              <a:cs typeface="Arial"/>
              <a:sym typeface="Arial"/>
            </a:endParaRPr>
          </a:p>
          <a:p>
            <a:pPr indent="0" lvl="0" marL="0" rtl="0" algn="just">
              <a:spcBef>
                <a:spcPts val="1200"/>
              </a:spcBef>
              <a:spcAft>
                <a:spcPts val="1200"/>
              </a:spcAft>
              <a:buNone/>
            </a:pPr>
            <a:r>
              <a:t/>
            </a:r>
            <a:endParaRPr>
              <a:solidFill>
                <a:srgbClr val="000000"/>
              </a:solidFill>
              <a:latin typeface="Arial"/>
              <a:ea typeface="Arial"/>
              <a:cs typeface="Arial"/>
              <a:sym typeface="Arial"/>
            </a:endParaRPr>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3"/>
          <p:cNvPicPr preferRelativeResize="0"/>
          <p:nvPr/>
        </p:nvPicPr>
        <p:blipFill>
          <a:blip r:embed="rId3">
            <a:alphaModFix/>
          </a:blip>
          <a:stretch>
            <a:fillRect/>
          </a:stretch>
        </p:blipFill>
        <p:spPr>
          <a:xfrm>
            <a:off x="2490975" y="2981925"/>
            <a:ext cx="3352500" cy="192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4"/>
          <p:cNvPicPr preferRelativeResize="0"/>
          <p:nvPr/>
        </p:nvPicPr>
        <p:blipFill>
          <a:blip r:embed="rId3">
            <a:alphaModFix/>
          </a:blip>
          <a:stretch>
            <a:fillRect/>
          </a:stretch>
        </p:blipFill>
        <p:spPr>
          <a:xfrm>
            <a:off x="71800" y="1608925"/>
            <a:ext cx="2188976" cy="2232825"/>
          </a:xfrm>
          <a:prstGeom prst="rect">
            <a:avLst/>
          </a:prstGeom>
          <a:noFill/>
          <a:ln>
            <a:noFill/>
          </a:ln>
        </p:spPr>
      </p:pic>
      <p:sp>
        <p:nvSpPr>
          <p:cNvPr id="180" name="Google Shape;180;p24"/>
          <p:cNvSpPr txBox="1"/>
          <p:nvPr/>
        </p:nvSpPr>
        <p:spPr>
          <a:xfrm>
            <a:off x="627975" y="1205650"/>
            <a:ext cx="13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True positive</a:t>
            </a:r>
            <a:endParaRPr>
              <a:latin typeface="Lato"/>
              <a:ea typeface="Lato"/>
              <a:cs typeface="Lato"/>
              <a:sym typeface="Lato"/>
            </a:endParaRPr>
          </a:p>
        </p:txBody>
      </p:sp>
      <p:pic>
        <p:nvPicPr>
          <p:cNvPr id="181" name="Google Shape;181;p24"/>
          <p:cNvPicPr preferRelativeResize="0"/>
          <p:nvPr/>
        </p:nvPicPr>
        <p:blipFill>
          <a:blip r:embed="rId4">
            <a:alphaModFix/>
          </a:blip>
          <a:stretch>
            <a:fillRect/>
          </a:stretch>
        </p:blipFill>
        <p:spPr>
          <a:xfrm>
            <a:off x="2260774" y="1587225"/>
            <a:ext cx="2188975" cy="2276234"/>
          </a:xfrm>
          <a:prstGeom prst="rect">
            <a:avLst/>
          </a:prstGeom>
          <a:noFill/>
          <a:ln>
            <a:noFill/>
          </a:ln>
        </p:spPr>
      </p:pic>
      <p:sp>
        <p:nvSpPr>
          <p:cNvPr id="182" name="Google Shape;182;p24"/>
          <p:cNvSpPr txBox="1"/>
          <p:nvPr/>
        </p:nvSpPr>
        <p:spPr>
          <a:xfrm>
            <a:off x="2836200" y="1205650"/>
            <a:ext cx="1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True negative</a:t>
            </a:r>
            <a:endParaRPr>
              <a:latin typeface="Lato"/>
              <a:ea typeface="Lato"/>
              <a:cs typeface="Lato"/>
              <a:sym typeface="Lato"/>
            </a:endParaRPr>
          </a:p>
        </p:txBody>
      </p:sp>
      <p:pic>
        <p:nvPicPr>
          <p:cNvPr id="183" name="Google Shape;183;p24"/>
          <p:cNvPicPr preferRelativeResize="0"/>
          <p:nvPr/>
        </p:nvPicPr>
        <p:blipFill rotWithShape="1">
          <a:blip r:embed="rId5">
            <a:alphaModFix/>
          </a:blip>
          <a:srcRect b="0" l="0" r="0" t="0"/>
          <a:stretch/>
        </p:blipFill>
        <p:spPr>
          <a:xfrm>
            <a:off x="4572000" y="1596775"/>
            <a:ext cx="2188975" cy="2257128"/>
          </a:xfrm>
          <a:prstGeom prst="rect">
            <a:avLst/>
          </a:prstGeom>
          <a:noFill/>
          <a:ln>
            <a:noFill/>
          </a:ln>
        </p:spPr>
      </p:pic>
      <p:sp>
        <p:nvSpPr>
          <p:cNvPr id="184" name="Google Shape;184;p24"/>
          <p:cNvSpPr txBox="1"/>
          <p:nvPr/>
        </p:nvSpPr>
        <p:spPr>
          <a:xfrm>
            <a:off x="5071500" y="1205650"/>
            <a:ext cx="1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False positive</a:t>
            </a:r>
            <a:endParaRPr>
              <a:latin typeface="Lato"/>
              <a:ea typeface="Lato"/>
              <a:cs typeface="Lato"/>
              <a:sym typeface="Lato"/>
            </a:endParaRPr>
          </a:p>
        </p:txBody>
      </p:sp>
      <p:pic>
        <p:nvPicPr>
          <p:cNvPr id="185" name="Google Shape;185;p24"/>
          <p:cNvPicPr preferRelativeResize="0"/>
          <p:nvPr/>
        </p:nvPicPr>
        <p:blipFill>
          <a:blip r:embed="rId6">
            <a:alphaModFix/>
          </a:blip>
          <a:stretch>
            <a:fillRect/>
          </a:stretch>
        </p:blipFill>
        <p:spPr>
          <a:xfrm>
            <a:off x="6820825" y="1593325"/>
            <a:ext cx="2188974" cy="2264028"/>
          </a:xfrm>
          <a:prstGeom prst="rect">
            <a:avLst/>
          </a:prstGeom>
          <a:noFill/>
          <a:ln>
            <a:noFill/>
          </a:ln>
        </p:spPr>
      </p:pic>
      <p:sp>
        <p:nvSpPr>
          <p:cNvPr id="186" name="Google Shape;186;p24"/>
          <p:cNvSpPr txBox="1"/>
          <p:nvPr/>
        </p:nvSpPr>
        <p:spPr>
          <a:xfrm>
            <a:off x="7200900" y="1205650"/>
            <a:ext cx="17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False negative</a:t>
            </a:r>
            <a:endParaRPr>
              <a:latin typeface="Lato"/>
              <a:ea typeface="Lato"/>
              <a:cs typeface="Lato"/>
              <a:sym typeface="Lato"/>
            </a:endParaRPr>
          </a:p>
        </p:txBody>
      </p:sp>
      <p:sp>
        <p:nvSpPr>
          <p:cNvPr id="187" name="Google Shape;187;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24"/>
          <p:cNvPicPr preferRelativeResize="0"/>
          <p:nvPr/>
        </p:nvPicPr>
        <p:blipFill>
          <a:blip r:embed="rId7">
            <a:alphaModFix/>
          </a:blip>
          <a:stretch>
            <a:fillRect/>
          </a:stretch>
        </p:blipFill>
        <p:spPr>
          <a:xfrm>
            <a:off x="3196000" y="3864575"/>
            <a:ext cx="2876550" cy="1238250"/>
          </a:xfrm>
          <a:prstGeom prst="rect">
            <a:avLst/>
          </a:prstGeom>
          <a:noFill/>
          <a:ln>
            <a:noFill/>
          </a:ln>
        </p:spPr>
      </p:pic>
      <p:sp>
        <p:nvSpPr>
          <p:cNvPr id="189" name="Google Shape;189;p24"/>
          <p:cNvSpPr txBox="1"/>
          <p:nvPr/>
        </p:nvSpPr>
        <p:spPr>
          <a:xfrm>
            <a:off x="317600" y="714575"/>
            <a:ext cx="316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Evaluation</a:t>
            </a:r>
            <a:endParaRPr b="1" sz="24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538313" y="241175"/>
            <a:ext cx="8067372" cy="4794676"/>
          </a:xfrm>
          <a:prstGeom prst="rect">
            <a:avLst/>
          </a:prstGeom>
          <a:noFill/>
          <a:ln>
            <a:noFill/>
          </a:ln>
        </p:spPr>
      </p:pic>
      <p:sp>
        <p:nvSpPr>
          <p:cNvPr id="195" name="Google Shape;19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525350" y="1087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Drawbacks of our Model</a:t>
            </a:r>
            <a:endParaRPr/>
          </a:p>
        </p:txBody>
      </p:sp>
      <p:sp>
        <p:nvSpPr>
          <p:cNvPr id="201" name="Google Shape;201;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6"/>
          <p:cNvPicPr preferRelativeResize="0"/>
          <p:nvPr/>
        </p:nvPicPr>
        <p:blipFill>
          <a:blip r:embed="rId3">
            <a:alphaModFix/>
          </a:blip>
          <a:stretch>
            <a:fillRect/>
          </a:stretch>
        </p:blipFill>
        <p:spPr>
          <a:xfrm>
            <a:off x="777850" y="1884175"/>
            <a:ext cx="2109324" cy="2180275"/>
          </a:xfrm>
          <a:prstGeom prst="rect">
            <a:avLst/>
          </a:prstGeom>
          <a:noFill/>
          <a:ln>
            <a:noFill/>
          </a:ln>
        </p:spPr>
      </p:pic>
      <p:pic>
        <p:nvPicPr>
          <p:cNvPr id="203" name="Google Shape;203;p26"/>
          <p:cNvPicPr preferRelativeResize="0"/>
          <p:nvPr/>
        </p:nvPicPr>
        <p:blipFill>
          <a:blip r:embed="rId4">
            <a:alphaModFix/>
          </a:blip>
          <a:stretch>
            <a:fillRect/>
          </a:stretch>
        </p:blipFill>
        <p:spPr>
          <a:xfrm>
            <a:off x="3423675" y="1906975"/>
            <a:ext cx="2204050" cy="2180275"/>
          </a:xfrm>
          <a:prstGeom prst="rect">
            <a:avLst/>
          </a:prstGeom>
          <a:noFill/>
          <a:ln>
            <a:noFill/>
          </a:ln>
        </p:spPr>
      </p:pic>
      <p:pic>
        <p:nvPicPr>
          <p:cNvPr id="204" name="Google Shape;204;p26"/>
          <p:cNvPicPr preferRelativeResize="0"/>
          <p:nvPr/>
        </p:nvPicPr>
        <p:blipFill>
          <a:blip r:embed="rId5">
            <a:alphaModFix/>
          </a:blip>
          <a:stretch>
            <a:fillRect/>
          </a:stretch>
        </p:blipFill>
        <p:spPr>
          <a:xfrm>
            <a:off x="6164225" y="1884175"/>
            <a:ext cx="2109324" cy="2180265"/>
          </a:xfrm>
          <a:prstGeom prst="rect">
            <a:avLst/>
          </a:prstGeom>
          <a:noFill/>
          <a:ln>
            <a:noFill/>
          </a:ln>
        </p:spPr>
      </p:pic>
      <p:sp>
        <p:nvSpPr>
          <p:cNvPr id="205" name="Google Shape;205;p26"/>
          <p:cNvSpPr txBox="1"/>
          <p:nvPr/>
        </p:nvSpPr>
        <p:spPr>
          <a:xfrm>
            <a:off x="1127100" y="1546175"/>
            <a:ext cx="15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Original Image</a:t>
            </a:r>
            <a:endParaRPr>
              <a:latin typeface="Lato"/>
              <a:ea typeface="Lato"/>
              <a:cs typeface="Lato"/>
              <a:sym typeface="Lato"/>
            </a:endParaRPr>
          </a:p>
        </p:txBody>
      </p:sp>
      <p:sp>
        <p:nvSpPr>
          <p:cNvPr id="206" name="Google Shape;206;p26"/>
          <p:cNvSpPr txBox="1"/>
          <p:nvPr/>
        </p:nvSpPr>
        <p:spPr>
          <a:xfrm>
            <a:off x="4001600" y="1546175"/>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Our Output</a:t>
            </a:r>
            <a:endParaRPr>
              <a:latin typeface="Lato"/>
              <a:ea typeface="Lato"/>
              <a:cs typeface="Lato"/>
              <a:sym typeface="Lato"/>
            </a:endParaRPr>
          </a:p>
        </p:txBody>
      </p:sp>
      <p:sp>
        <p:nvSpPr>
          <p:cNvPr id="207" name="Google Shape;207;p26"/>
          <p:cNvSpPr txBox="1"/>
          <p:nvPr/>
        </p:nvSpPr>
        <p:spPr>
          <a:xfrm>
            <a:off x="6536200" y="1546175"/>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Ground Truth</a:t>
            </a:r>
            <a:endParaRPr>
              <a:latin typeface="Lato"/>
              <a:ea typeface="Lato"/>
              <a:cs typeface="Lato"/>
              <a:sym typeface="Lato"/>
            </a:endParaRPr>
          </a:p>
        </p:txBody>
      </p:sp>
      <p:sp>
        <p:nvSpPr>
          <p:cNvPr id="208" name="Google Shape;208;p26"/>
          <p:cNvSpPr txBox="1"/>
          <p:nvPr/>
        </p:nvSpPr>
        <p:spPr>
          <a:xfrm>
            <a:off x="777850" y="4164425"/>
            <a:ext cx="749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 this method, thin blood vessels get excluded from segmentation. A possible improvement is to enhance the blood vessels </a:t>
            </a:r>
            <a:r>
              <a:rPr lang="en">
                <a:latin typeface="Lato"/>
                <a:ea typeface="Lato"/>
                <a:cs typeface="Lato"/>
                <a:sym typeface="Lato"/>
              </a:rPr>
              <a:t>in</a:t>
            </a:r>
            <a:r>
              <a:rPr lang="en">
                <a:latin typeface="Lato"/>
                <a:ea typeface="Lato"/>
                <a:cs typeface="Lato"/>
                <a:sym typeface="Lato"/>
              </a:rPr>
              <a:t> the output of thresholding before applying morphological opening.</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533650" y="1580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14" name="Google Shape;214;p27"/>
          <p:cNvSpPr txBox="1"/>
          <p:nvPr>
            <p:ph idx="1" type="body"/>
          </p:nvPr>
        </p:nvSpPr>
        <p:spPr>
          <a:xfrm>
            <a:off x="533650" y="2129400"/>
            <a:ext cx="7947300" cy="2885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000000"/>
                </a:solidFill>
                <a:latin typeface="Arial"/>
                <a:ea typeface="Arial"/>
                <a:cs typeface="Arial"/>
                <a:sym typeface="Arial"/>
              </a:rPr>
              <a:t>In this experiment, the vessels segmentation results can reach up to 80% accuracy. It segments most of the main vessels but fails for thin vessels like </a:t>
            </a:r>
            <a:r>
              <a:rPr lang="en">
                <a:solidFill>
                  <a:srgbClr val="000000"/>
                </a:solidFill>
                <a:latin typeface="Arial"/>
                <a:ea typeface="Arial"/>
                <a:cs typeface="Arial"/>
                <a:sym typeface="Arial"/>
              </a:rPr>
              <a:t>capillaries</a:t>
            </a:r>
            <a:r>
              <a:rPr lang="en">
                <a:solidFill>
                  <a:srgbClr val="000000"/>
                </a:solidFill>
                <a:latin typeface="Arial"/>
                <a:ea typeface="Arial"/>
                <a:cs typeface="Arial"/>
                <a:sym typeface="Arial"/>
              </a:rPr>
              <a:t>. Further </a:t>
            </a:r>
            <a:r>
              <a:rPr lang="en">
                <a:solidFill>
                  <a:srgbClr val="000000"/>
                </a:solidFill>
                <a:latin typeface="Arial"/>
                <a:ea typeface="Arial"/>
                <a:cs typeface="Arial"/>
                <a:sym typeface="Arial"/>
              </a:rPr>
              <a:t>research</a:t>
            </a:r>
            <a:r>
              <a:rPr lang="en">
                <a:solidFill>
                  <a:srgbClr val="000000"/>
                </a:solidFill>
                <a:latin typeface="Arial"/>
                <a:ea typeface="Arial"/>
                <a:cs typeface="Arial"/>
                <a:sym typeface="Arial"/>
              </a:rPr>
              <a:t> is needed to improve the performance.</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solidFill>
                <a:srgbClr val="000000"/>
              </a:solidFill>
            </a:endParaRPr>
          </a:p>
        </p:txBody>
      </p:sp>
      <p:sp>
        <p:nvSpPr>
          <p:cNvPr id="215" name="Google Shape;21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Learning Outcome</a:t>
            </a:r>
            <a:endParaRPr>
              <a:latin typeface="Arial"/>
              <a:ea typeface="Arial"/>
              <a:cs typeface="Arial"/>
              <a:sym typeface="Arial"/>
            </a:endParaRPr>
          </a:p>
        </p:txBody>
      </p:sp>
      <p:sp>
        <p:nvSpPr>
          <p:cNvPr id="221" name="Google Shape;221;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8"/>
          <p:cNvSpPr txBox="1"/>
          <p:nvPr>
            <p:ph idx="1" type="body"/>
          </p:nvPr>
        </p:nvSpPr>
        <p:spPr>
          <a:xfrm>
            <a:off x="729450" y="2078875"/>
            <a:ext cx="7688700" cy="14706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Filtering and </a:t>
            </a:r>
            <a:r>
              <a:rPr lang="en" sz="1500">
                <a:solidFill>
                  <a:srgbClr val="000000"/>
                </a:solidFill>
                <a:latin typeface="Arial"/>
                <a:ea typeface="Arial"/>
                <a:cs typeface="Arial"/>
                <a:sym typeface="Arial"/>
              </a:rPr>
              <a:t>Morphological Operations</a:t>
            </a: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highlight>
                  <a:srgbClr val="FFFFFF"/>
                </a:highlight>
                <a:latin typeface="Arial"/>
                <a:ea typeface="Arial"/>
                <a:cs typeface="Arial"/>
                <a:sym typeface="Arial"/>
              </a:rPr>
              <a:t>Evaluation methods for image processing algorithms</a:t>
            </a:r>
            <a:endParaRPr sz="1500">
              <a:solidFill>
                <a:srgbClr val="000000"/>
              </a:solidFill>
              <a:latin typeface="Arial"/>
              <a:ea typeface="Arial"/>
              <a:cs typeface="Arial"/>
              <a:sym typeface="Arial"/>
            </a:endParaRPr>
          </a:p>
          <a:p>
            <a:pPr indent="-323850" lvl="0" marL="457200" rtl="0" algn="l">
              <a:lnSpc>
                <a:spcPct val="15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Implementation and analysis of the existing research works</a:t>
            </a:r>
            <a:endParaRPr sz="15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28" name="Google Shape;228;p29"/>
          <p:cNvSpPr txBox="1"/>
          <p:nvPr>
            <p:ph idx="1" type="body"/>
          </p:nvPr>
        </p:nvSpPr>
        <p:spPr>
          <a:xfrm>
            <a:off x="727643" y="2078830"/>
            <a:ext cx="7688700" cy="2261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700"/>
              <a:t>[1] Umut Özkaya, Şaban Öztürk, Bayram Akdemir, and Levent Seyfi. An efficient retinal blood vessel segmentation using morphological operations. pages 1–7, 10 2018.</a:t>
            </a:r>
            <a:endParaRPr sz="1700"/>
          </a:p>
          <a:p>
            <a:pPr indent="0" lvl="0" marL="0" rtl="0" algn="l">
              <a:spcBef>
                <a:spcPts val="1200"/>
              </a:spcBef>
              <a:spcAft>
                <a:spcPts val="0"/>
              </a:spcAft>
              <a:buNone/>
            </a:pPr>
            <a:r>
              <a:rPr lang="en" sz="1700"/>
              <a:t>[2]https://docs.opencv.org/3.4/d3/dc0/group__imgproc__shape.html</a:t>
            </a:r>
            <a:endParaRPr sz="1700"/>
          </a:p>
          <a:p>
            <a:pPr indent="0" lvl="0" marL="0" rtl="0" algn="l">
              <a:spcBef>
                <a:spcPts val="1200"/>
              </a:spcBef>
              <a:spcAft>
                <a:spcPts val="1200"/>
              </a:spcAft>
              <a:buNone/>
            </a:pPr>
            <a:r>
              <a:t/>
            </a:r>
            <a:endParaRPr/>
          </a:p>
        </p:txBody>
      </p:sp>
      <p:sp>
        <p:nvSpPr>
          <p:cNvPr id="229" name="Google Shape;229;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0"/>
          <p:cNvPicPr preferRelativeResize="0"/>
          <p:nvPr/>
        </p:nvPicPr>
        <p:blipFill>
          <a:blip r:embed="rId3">
            <a:alphaModFix/>
          </a:blip>
          <a:stretch>
            <a:fillRect/>
          </a:stretch>
        </p:blipFill>
        <p:spPr>
          <a:xfrm>
            <a:off x="152400" y="-66684"/>
            <a:ext cx="8991601" cy="50577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687575" y="1361950"/>
            <a:ext cx="7505700" cy="3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Introduction</a:t>
            </a:r>
            <a:endParaRPr/>
          </a:p>
          <a:p>
            <a:pPr indent="0" lvl="0" marL="0" rtl="0" algn="l">
              <a:spcBef>
                <a:spcPts val="1200"/>
              </a:spcBef>
              <a:spcAft>
                <a:spcPts val="0"/>
              </a:spcAft>
              <a:buNone/>
            </a:pPr>
            <a:r>
              <a:rPr lang="en"/>
              <a:t>	1.1. Problem Statement</a:t>
            </a:r>
            <a:endParaRPr/>
          </a:p>
          <a:p>
            <a:pPr indent="0" lvl="0" marL="0" rtl="0" algn="l">
              <a:spcBef>
                <a:spcPts val="1200"/>
              </a:spcBef>
              <a:spcAft>
                <a:spcPts val="0"/>
              </a:spcAft>
              <a:buNone/>
            </a:pPr>
            <a:r>
              <a:rPr lang="en"/>
              <a:t>2. Methodology</a:t>
            </a:r>
            <a:endParaRPr/>
          </a:p>
          <a:p>
            <a:pPr indent="0" lvl="0" marL="0" rtl="0" algn="l">
              <a:spcBef>
                <a:spcPts val="1200"/>
              </a:spcBef>
              <a:spcAft>
                <a:spcPts val="0"/>
              </a:spcAft>
              <a:buNone/>
            </a:pPr>
            <a:r>
              <a:rPr lang="en"/>
              <a:t>	2.1 Pipeline</a:t>
            </a:r>
            <a:endParaRPr/>
          </a:p>
          <a:p>
            <a:pPr indent="0" lvl="0" marL="0" rtl="0" algn="l">
              <a:spcBef>
                <a:spcPts val="1200"/>
              </a:spcBef>
              <a:spcAft>
                <a:spcPts val="0"/>
              </a:spcAft>
              <a:buNone/>
            </a:pPr>
            <a:r>
              <a:rPr lang="en"/>
              <a:t>	2.2 Experiments &amp; Results</a:t>
            </a:r>
            <a:endParaRPr/>
          </a:p>
          <a:p>
            <a:pPr indent="0" lvl="0" marL="0" rtl="0" algn="l">
              <a:spcBef>
                <a:spcPts val="1200"/>
              </a:spcBef>
              <a:spcAft>
                <a:spcPts val="0"/>
              </a:spcAft>
              <a:buNone/>
            </a:pPr>
            <a:r>
              <a:rPr lang="en"/>
              <a:t>3.  Conclusion </a:t>
            </a:r>
            <a:endParaRPr/>
          </a:p>
          <a:p>
            <a:pPr indent="0" lvl="0" marL="0" rtl="0" algn="l">
              <a:spcBef>
                <a:spcPts val="1200"/>
              </a:spcBef>
              <a:spcAft>
                <a:spcPts val="0"/>
              </a:spcAft>
              <a:buNone/>
            </a:pPr>
            <a:r>
              <a:rPr lang="en"/>
              <a:t>	3.1 Drawbacks of the algorithm</a:t>
            </a:r>
            <a:endParaRPr/>
          </a:p>
          <a:p>
            <a:pPr indent="0" lvl="0" marL="0" rtl="0" algn="l">
              <a:spcBef>
                <a:spcPts val="1200"/>
              </a:spcBef>
              <a:spcAft>
                <a:spcPts val="1200"/>
              </a:spcAft>
              <a:buNone/>
            </a:pPr>
            <a:r>
              <a:rPr lang="en"/>
              <a:t>	3.2 Learning Outcomes</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4"/>
          <p:cNvSpPr txBox="1"/>
          <p:nvPr/>
        </p:nvSpPr>
        <p:spPr>
          <a:xfrm>
            <a:off x="436650" y="6219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Contents</a:t>
            </a:r>
            <a:endParaRPr b="1" sz="26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1306300" wrap="square" tIns="91425">
            <a:normAutofit/>
          </a:bodyPr>
          <a:lstStyle/>
          <a:p>
            <a:pPr indent="-317500" lvl="0" marL="457200" rtl="0" algn="just">
              <a:spcBef>
                <a:spcPts val="0"/>
              </a:spcBef>
              <a:spcAft>
                <a:spcPts val="0"/>
              </a:spcAft>
              <a:buSzPts val="1400"/>
              <a:buFont typeface="Arial"/>
              <a:buChar char="●"/>
            </a:pPr>
            <a:r>
              <a:rPr lang="en" sz="1400">
                <a:latin typeface="Arial"/>
                <a:ea typeface="Arial"/>
                <a:cs typeface="Arial"/>
                <a:sym typeface="Arial"/>
              </a:rPr>
              <a:t>Retinal Blood Vessel Segmentation can be of greater importance because it carries vital information about many chronic disorders like Diabetic retinopathy (DR) .</a:t>
            </a:r>
            <a:endParaRPr sz="1400">
              <a:latin typeface="Arial"/>
              <a:ea typeface="Arial"/>
              <a:cs typeface="Arial"/>
              <a:sym typeface="Arial"/>
            </a:endParaRPr>
          </a:p>
          <a:p>
            <a:pPr indent="0" lvl="0" marL="457200" rtl="0" algn="just">
              <a:spcBef>
                <a:spcPts val="0"/>
              </a:spcBef>
              <a:spcAft>
                <a:spcPts val="0"/>
              </a:spcAft>
              <a:buNone/>
            </a:pPr>
            <a:r>
              <a:t/>
            </a:r>
            <a:endParaRPr sz="1400">
              <a:latin typeface="Arial"/>
              <a:ea typeface="Arial"/>
              <a:cs typeface="Arial"/>
              <a:sym typeface="Arial"/>
            </a:endParaRPr>
          </a:p>
          <a:p>
            <a:pPr indent="-317500" lvl="0" marL="457200" rtl="0" algn="just">
              <a:spcBef>
                <a:spcPts val="0"/>
              </a:spcBef>
              <a:spcAft>
                <a:spcPts val="0"/>
              </a:spcAft>
              <a:buSzPts val="1400"/>
              <a:buFont typeface="Arial"/>
              <a:buChar char="●"/>
            </a:pPr>
            <a:r>
              <a:rPr lang="en" sz="1400">
                <a:latin typeface="Arial"/>
                <a:ea typeface="Arial"/>
                <a:cs typeface="Arial"/>
                <a:sym typeface="Arial"/>
              </a:rPr>
              <a:t>For prediction of the early stage of these diseases, it’s important to </a:t>
            </a:r>
            <a:r>
              <a:rPr lang="en" sz="1400">
                <a:latin typeface="Arial"/>
                <a:ea typeface="Arial"/>
                <a:cs typeface="Arial"/>
                <a:sym typeface="Arial"/>
              </a:rPr>
              <a:t>segment the vessels from the fundus image in order to visualize the microaneurysms.</a:t>
            </a:r>
            <a:endParaRPr sz="1400">
              <a:latin typeface="Arial"/>
              <a:ea typeface="Arial"/>
              <a:cs typeface="Arial"/>
              <a:sym typeface="Arial"/>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456775"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08" name="Google Shape;108;p16"/>
          <p:cNvSpPr txBox="1"/>
          <p:nvPr>
            <p:ph idx="1" type="body"/>
          </p:nvPr>
        </p:nvSpPr>
        <p:spPr>
          <a:xfrm>
            <a:off x="456775" y="1853850"/>
            <a:ext cx="8593200" cy="348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Arial"/>
                <a:ea typeface="Arial"/>
                <a:cs typeface="Arial"/>
                <a:sym typeface="Arial"/>
              </a:rPr>
              <a:t>Segmentation</a:t>
            </a:r>
            <a:r>
              <a:rPr b="1" lang="en" sz="1600">
                <a:latin typeface="Arial"/>
                <a:ea typeface="Arial"/>
                <a:cs typeface="Arial"/>
                <a:sym typeface="Arial"/>
              </a:rPr>
              <a:t> of blood vessel</a:t>
            </a:r>
            <a:endParaRPr b="1" sz="16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           </a:t>
            </a:r>
            <a:r>
              <a:rPr b="1" lang="en" sz="2800">
                <a:latin typeface="Arial"/>
                <a:ea typeface="Arial"/>
                <a:cs typeface="Arial"/>
                <a:sym typeface="Arial"/>
              </a:rPr>
              <a:t> </a:t>
            </a:r>
            <a:r>
              <a:rPr b="1" lang="en" sz="2500">
                <a:latin typeface="Arial"/>
                <a:ea typeface="Arial"/>
                <a:cs typeface="Arial"/>
                <a:sym typeface="Arial"/>
              </a:rPr>
              <a:t>Why?</a:t>
            </a:r>
            <a:endParaRPr b="1" sz="25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 DIABETIC RETINOPATHY</a:t>
            </a:r>
            <a:endParaRPr b="1"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 GLAUCOMA</a:t>
            </a:r>
            <a:endParaRPr b="1"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 HYPERTENSIVE RETINOPATHY</a:t>
            </a:r>
            <a:endParaRPr b="1"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1200"/>
              </a:spcAft>
              <a:buNone/>
            </a:pPr>
            <a:r>
              <a:t/>
            </a:r>
            <a:endParaRPr sz="1400">
              <a:latin typeface="Arial"/>
              <a:ea typeface="Arial"/>
              <a:cs typeface="Arial"/>
              <a:sym typeface="Arial"/>
            </a:endParaRPr>
          </a:p>
        </p:txBody>
      </p:sp>
      <p:pic>
        <p:nvPicPr>
          <p:cNvPr id="109" name="Google Shape;109;p16"/>
          <p:cNvPicPr preferRelativeResize="0"/>
          <p:nvPr/>
        </p:nvPicPr>
        <p:blipFill>
          <a:blip r:embed="rId3">
            <a:alphaModFix/>
          </a:blip>
          <a:stretch>
            <a:fillRect/>
          </a:stretch>
        </p:blipFill>
        <p:spPr>
          <a:xfrm>
            <a:off x="3494350" y="2248225"/>
            <a:ext cx="1867874" cy="1831850"/>
          </a:xfrm>
          <a:prstGeom prst="rect">
            <a:avLst/>
          </a:prstGeom>
          <a:noFill/>
          <a:ln>
            <a:noFill/>
          </a:ln>
        </p:spPr>
      </p:pic>
      <p:pic>
        <p:nvPicPr>
          <p:cNvPr id="110" name="Google Shape;110;p16"/>
          <p:cNvPicPr preferRelativeResize="0"/>
          <p:nvPr/>
        </p:nvPicPr>
        <p:blipFill>
          <a:blip r:embed="rId4">
            <a:alphaModFix/>
          </a:blip>
          <a:stretch>
            <a:fillRect/>
          </a:stretch>
        </p:blipFill>
        <p:spPr>
          <a:xfrm>
            <a:off x="7080538" y="2248225"/>
            <a:ext cx="1807675" cy="1831850"/>
          </a:xfrm>
          <a:prstGeom prst="rect">
            <a:avLst/>
          </a:prstGeom>
          <a:noFill/>
          <a:ln>
            <a:noFill/>
          </a:ln>
        </p:spPr>
      </p:pic>
      <p:sp>
        <p:nvSpPr>
          <p:cNvPr id="111" name="Google Shape;111;p16"/>
          <p:cNvSpPr/>
          <p:nvPr/>
        </p:nvSpPr>
        <p:spPr>
          <a:xfrm>
            <a:off x="5490600" y="3133950"/>
            <a:ext cx="1443300" cy="240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3722950" y="4318800"/>
            <a:ext cx="1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GIVEN  INPUT</a:t>
            </a:r>
            <a:endParaRPr b="1">
              <a:latin typeface="Lato"/>
              <a:ea typeface="Lato"/>
              <a:cs typeface="Lato"/>
              <a:sym typeface="Lato"/>
            </a:endParaRPr>
          </a:p>
        </p:txBody>
      </p:sp>
      <p:sp>
        <p:nvSpPr>
          <p:cNvPr id="113" name="Google Shape;113;p16"/>
          <p:cNvSpPr txBox="1"/>
          <p:nvPr/>
        </p:nvSpPr>
        <p:spPr>
          <a:xfrm>
            <a:off x="7222988" y="4318800"/>
            <a:ext cx="1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TARGET OUTPUT</a:t>
            </a:r>
            <a:endParaRPr b="1">
              <a:latin typeface="Lato"/>
              <a:ea typeface="Lato"/>
              <a:cs typeface="Lato"/>
              <a:sym typeface="Lato"/>
            </a:endParaRPr>
          </a:p>
        </p:txBody>
      </p:sp>
      <p:sp>
        <p:nvSpPr>
          <p:cNvPr id="114" name="Google Shape;114;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1905450" y="535525"/>
            <a:ext cx="7011599" cy="4458525"/>
          </a:xfrm>
          <a:prstGeom prst="rect">
            <a:avLst/>
          </a:prstGeom>
          <a:noFill/>
          <a:ln>
            <a:noFill/>
          </a:ln>
        </p:spPr>
      </p:pic>
      <p:sp>
        <p:nvSpPr>
          <p:cNvPr id="120" name="Google Shape;120;p17"/>
          <p:cNvSpPr txBox="1"/>
          <p:nvPr/>
        </p:nvSpPr>
        <p:spPr>
          <a:xfrm>
            <a:off x="236625" y="2428525"/>
            <a:ext cx="1529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erriweather"/>
                <a:ea typeface="Merriweather"/>
                <a:cs typeface="Merriweather"/>
                <a:sym typeface="Merriweather"/>
              </a:rPr>
              <a:t>Basic Pipeline of the Algorithm</a:t>
            </a:r>
            <a:endParaRPr b="1" sz="2000">
              <a:latin typeface="Merriweather"/>
              <a:ea typeface="Merriweather"/>
              <a:cs typeface="Merriweather"/>
              <a:sym typeface="Merriweather"/>
            </a:endParaRPr>
          </a:p>
        </p:txBody>
      </p:sp>
      <p:sp>
        <p:nvSpPr>
          <p:cNvPr id="121" name="Google Shape;12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424650" y="124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7" name="Google Shape;127;p18"/>
          <p:cNvSpPr txBox="1"/>
          <p:nvPr>
            <p:ph idx="1" type="body"/>
          </p:nvPr>
        </p:nvSpPr>
        <p:spPr>
          <a:xfrm>
            <a:off x="322775" y="2296625"/>
            <a:ext cx="5365500" cy="2261100"/>
          </a:xfrm>
          <a:prstGeom prst="rect">
            <a:avLst/>
          </a:prstGeom>
        </p:spPr>
        <p:txBody>
          <a:bodyPr anchorCtr="0" anchor="t" bIns="91425" lIns="91425" spcFirstLastPara="1" rIns="91425" wrap="square" tIns="91425">
            <a:normAutofit/>
          </a:bodyPr>
          <a:lstStyle/>
          <a:p>
            <a:pPr indent="0" lvl="0" marL="0" marR="2299290" rtl="0" algn="l">
              <a:spcBef>
                <a:spcPts val="0"/>
              </a:spcBef>
              <a:spcAft>
                <a:spcPts val="0"/>
              </a:spcAft>
              <a:buNone/>
            </a:pPr>
            <a:r>
              <a:rPr lang="en">
                <a:solidFill>
                  <a:srgbClr val="000000"/>
                </a:solidFill>
                <a:latin typeface="Arial"/>
                <a:ea typeface="Arial"/>
                <a:cs typeface="Arial"/>
                <a:sym typeface="Arial"/>
              </a:rPr>
              <a:t>In our </a:t>
            </a:r>
            <a:r>
              <a:rPr lang="en">
                <a:solidFill>
                  <a:srgbClr val="000000"/>
                </a:solidFill>
                <a:latin typeface="Arial"/>
                <a:ea typeface="Arial"/>
                <a:cs typeface="Arial"/>
                <a:sym typeface="Arial"/>
              </a:rPr>
              <a:t>implementation,</a:t>
            </a:r>
            <a:r>
              <a:rPr lang="en">
                <a:solidFill>
                  <a:srgbClr val="000000"/>
                </a:solidFill>
                <a:latin typeface="Arial"/>
                <a:ea typeface="Arial"/>
                <a:cs typeface="Arial"/>
                <a:sym typeface="Arial"/>
              </a:rPr>
              <a:t> we used simple image processing algorithms.</a:t>
            </a:r>
            <a:endParaRPr>
              <a:solidFill>
                <a:srgbClr val="000000"/>
              </a:solidFill>
              <a:latin typeface="Arial"/>
              <a:ea typeface="Arial"/>
              <a:cs typeface="Arial"/>
              <a:sym typeface="Arial"/>
            </a:endParaRPr>
          </a:p>
          <a:p>
            <a:pPr indent="0" lvl="0" marL="0" marR="2299290" rtl="0" algn="l">
              <a:spcBef>
                <a:spcPts val="1200"/>
              </a:spcBef>
              <a:spcAft>
                <a:spcPts val="0"/>
              </a:spcAft>
              <a:buNone/>
            </a:pPr>
            <a:r>
              <a:rPr b="1" lang="en" sz="1500">
                <a:solidFill>
                  <a:srgbClr val="000000"/>
                </a:solidFill>
                <a:latin typeface="Arial"/>
                <a:ea typeface="Arial"/>
                <a:cs typeface="Arial"/>
                <a:sym typeface="Arial"/>
              </a:rPr>
              <a:t>1. </a:t>
            </a:r>
            <a:r>
              <a:rPr b="1" lang="en" sz="1500">
                <a:solidFill>
                  <a:srgbClr val="000000"/>
                </a:solidFill>
                <a:latin typeface="Arial"/>
                <a:ea typeface="Arial"/>
                <a:cs typeface="Arial"/>
                <a:sym typeface="Arial"/>
              </a:rPr>
              <a:t>The </a:t>
            </a:r>
            <a:r>
              <a:rPr b="1" lang="en" sz="1500">
                <a:solidFill>
                  <a:srgbClr val="000000"/>
                </a:solidFill>
                <a:latin typeface="Arial"/>
                <a:ea typeface="Arial"/>
                <a:cs typeface="Arial"/>
                <a:sym typeface="Arial"/>
              </a:rPr>
              <a:t>Green Channel</a:t>
            </a:r>
            <a:endParaRPr b="1" sz="1500">
              <a:solidFill>
                <a:srgbClr val="000000"/>
              </a:solidFill>
              <a:latin typeface="Arial"/>
              <a:ea typeface="Arial"/>
              <a:cs typeface="Arial"/>
              <a:sym typeface="Arial"/>
            </a:endParaRPr>
          </a:p>
          <a:p>
            <a:pPr indent="0" lvl="0" marL="0" marR="2299290" rtl="0" algn="l">
              <a:spcBef>
                <a:spcPts val="1200"/>
              </a:spcBef>
              <a:spcAft>
                <a:spcPts val="1200"/>
              </a:spcAft>
              <a:buNone/>
            </a:pPr>
            <a:r>
              <a:rPr lang="en">
                <a:solidFill>
                  <a:srgbClr val="000000"/>
                </a:solidFill>
                <a:latin typeface="Arial"/>
                <a:ea typeface="Arial"/>
                <a:cs typeface="Arial"/>
                <a:sym typeface="Arial"/>
              </a:rPr>
              <a:t>The green band has the most necessary information related to the blood vessels in retinal image.</a:t>
            </a:r>
            <a:endParaRPr>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b="0" l="0" r="0" t="-3348"/>
          <a:stretch/>
        </p:blipFill>
        <p:spPr>
          <a:xfrm>
            <a:off x="5563650" y="700957"/>
            <a:ext cx="3305225" cy="3140668"/>
          </a:xfrm>
          <a:prstGeom prst="rect">
            <a:avLst/>
          </a:prstGeom>
          <a:noFill/>
          <a:ln>
            <a:noFill/>
          </a:ln>
        </p:spPr>
      </p:pic>
      <p:sp>
        <p:nvSpPr>
          <p:cNvPr id="129" name="Google Shape;129;p18"/>
          <p:cNvSpPr/>
          <p:nvPr/>
        </p:nvSpPr>
        <p:spPr>
          <a:xfrm>
            <a:off x="5688175" y="2223725"/>
            <a:ext cx="1657500" cy="16179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500850" y="1127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36" name="Google Shape;136;p19"/>
          <p:cNvSpPr txBox="1"/>
          <p:nvPr>
            <p:ph idx="1" type="body"/>
          </p:nvPr>
        </p:nvSpPr>
        <p:spPr>
          <a:xfrm>
            <a:off x="287075" y="1710300"/>
            <a:ext cx="5715600" cy="3182100"/>
          </a:xfrm>
          <a:prstGeom prst="rect">
            <a:avLst/>
          </a:prstGeom>
        </p:spPr>
        <p:txBody>
          <a:bodyPr anchorCtr="0" anchor="t" bIns="91425" lIns="91425" spcFirstLastPara="1" rIns="91425" wrap="square" tIns="91425">
            <a:normAutofit fontScale="77500" lnSpcReduction="10000"/>
          </a:bodyPr>
          <a:lstStyle/>
          <a:p>
            <a:pPr indent="0" lvl="0" marL="0" marR="1956390" rtl="0" algn="just">
              <a:spcBef>
                <a:spcPts val="0"/>
              </a:spcBef>
              <a:spcAft>
                <a:spcPts val="0"/>
              </a:spcAft>
              <a:buNone/>
            </a:pPr>
            <a:r>
              <a:rPr b="1" lang="en" sz="1500">
                <a:solidFill>
                  <a:srgbClr val="000000"/>
                </a:solidFill>
                <a:latin typeface="Arial"/>
                <a:ea typeface="Arial"/>
                <a:cs typeface="Arial"/>
                <a:sym typeface="Arial"/>
              </a:rPr>
              <a:t>2. CLAHE(Contrast Limited Adaptive Histogram Equalization)</a:t>
            </a:r>
            <a:endParaRPr b="1" sz="1500">
              <a:solidFill>
                <a:srgbClr val="000000"/>
              </a:solidFill>
              <a:latin typeface="Arial"/>
              <a:ea typeface="Arial"/>
              <a:cs typeface="Arial"/>
              <a:sym typeface="Arial"/>
            </a:endParaRPr>
          </a:p>
          <a:p>
            <a:pPr indent="0" lvl="0" marL="0" marR="1956390" rtl="0" algn="just">
              <a:spcBef>
                <a:spcPts val="1200"/>
              </a:spcBef>
              <a:spcAft>
                <a:spcPts val="0"/>
              </a:spcAft>
              <a:buNone/>
            </a:pPr>
            <a:r>
              <a:rPr lang="en" sz="1408">
                <a:solidFill>
                  <a:srgbClr val="000000"/>
                </a:solidFill>
                <a:latin typeface="Arial"/>
                <a:ea typeface="Arial"/>
                <a:cs typeface="Arial"/>
                <a:sym typeface="Arial"/>
              </a:rPr>
              <a:t>It works on over-amplification of the contrast. CLAHE operates on small regions in the image, called tiles, rather than the entire image. The neighboring tiles are then combined using bilinear interpolation to remove the artificial boundaries.</a:t>
            </a:r>
            <a:endParaRPr sz="1408">
              <a:solidFill>
                <a:srgbClr val="000000"/>
              </a:solidFill>
              <a:latin typeface="Arial"/>
              <a:ea typeface="Arial"/>
              <a:cs typeface="Arial"/>
              <a:sym typeface="Arial"/>
            </a:endParaRPr>
          </a:p>
          <a:p>
            <a:pPr indent="0" lvl="0" marL="0" marR="1956390" rtl="0" algn="just">
              <a:spcBef>
                <a:spcPts val="1200"/>
              </a:spcBef>
              <a:spcAft>
                <a:spcPts val="0"/>
              </a:spcAft>
              <a:buNone/>
            </a:pPr>
            <a:r>
              <a:rPr b="1" lang="en" sz="1500">
                <a:solidFill>
                  <a:srgbClr val="000000"/>
                </a:solidFill>
                <a:latin typeface="Arial"/>
                <a:ea typeface="Arial"/>
                <a:cs typeface="Arial"/>
                <a:sym typeface="Arial"/>
              </a:rPr>
              <a:t>3. </a:t>
            </a:r>
            <a:r>
              <a:rPr b="1" lang="en" sz="1500">
                <a:solidFill>
                  <a:srgbClr val="000000"/>
                </a:solidFill>
                <a:latin typeface="Arial"/>
                <a:ea typeface="Arial"/>
                <a:cs typeface="Arial"/>
                <a:sym typeface="Arial"/>
              </a:rPr>
              <a:t>Adaptive Thresholding</a:t>
            </a:r>
            <a:endParaRPr b="1" sz="1500">
              <a:solidFill>
                <a:srgbClr val="000000"/>
              </a:solidFill>
              <a:latin typeface="Arial"/>
              <a:ea typeface="Arial"/>
              <a:cs typeface="Arial"/>
              <a:sym typeface="Arial"/>
            </a:endParaRPr>
          </a:p>
          <a:p>
            <a:pPr indent="0" lvl="0" marL="0" marR="1956390" rtl="0" algn="just">
              <a:spcBef>
                <a:spcPts val="1200"/>
              </a:spcBef>
              <a:spcAft>
                <a:spcPts val="0"/>
              </a:spcAft>
              <a:buNone/>
            </a:pPr>
            <a:r>
              <a:rPr lang="en" sz="1408">
                <a:solidFill>
                  <a:srgbClr val="202124"/>
                </a:solidFill>
                <a:highlight>
                  <a:srgbClr val="FFFFFF"/>
                </a:highlight>
                <a:latin typeface="Arial"/>
                <a:ea typeface="Arial"/>
                <a:cs typeface="Arial"/>
                <a:sym typeface="Arial"/>
              </a:rPr>
              <a:t>Adaptive thresholding is the method where the threshold value is calculated for smaller regions and therefore, there will be different threshold values for different regions.</a:t>
            </a:r>
            <a:endParaRPr sz="1408">
              <a:solidFill>
                <a:srgbClr val="202124"/>
              </a:solidFill>
              <a:highlight>
                <a:srgbClr val="FFFFFF"/>
              </a:highlight>
              <a:latin typeface="Arial"/>
              <a:ea typeface="Arial"/>
              <a:cs typeface="Arial"/>
              <a:sym typeface="Arial"/>
            </a:endParaRPr>
          </a:p>
          <a:p>
            <a:pPr indent="0" lvl="0" marL="0" marR="1956390" rtl="0" algn="just">
              <a:spcBef>
                <a:spcPts val="0"/>
              </a:spcBef>
              <a:spcAft>
                <a:spcPts val="0"/>
              </a:spcAft>
              <a:buNone/>
            </a:pPr>
            <a:r>
              <a:t/>
            </a:r>
            <a:endParaRPr b="1"/>
          </a:p>
          <a:p>
            <a:pPr indent="0" lvl="0" marL="0" marR="1956390" rtl="0" algn="just">
              <a:lnSpc>
                <a:spcPct val="100000"/>
              </a:lnSpc>
              <a:spcBef>
                <a:spcPts val="1200"/>
              </a:spcBef>
              <a:spcAft>
                <a:spcPts val="0"/>
              </a:spcAft>
              <a:buNone/>
            </a:pPr>
            <a:r>
              <a:t/>
            </a:r>
            <a:endParaRPr/>
          </a:p>
        </p:txBody>
      </p:sp>
      <p:pic>
        <p:nvPicPr>
          <p:cNvPr id="137" name="Google Shape;137;p19"/>
          <p:cNvPicPr preferRelativeResize="0"/>
          <p:nvPr/>
        </p:nvPicPr>
        <p:blipFill>
          <a:blip r:embed="rId3">
            <a:alphaModFix/>
          </a:blip>
          <a:stretch>
            <a:fillRect/>
          </a:stretch>
        </p:blipFill>
        <p:spPr>
          <a:xfrm>
            <a:off x="6002725" y="622000"/>
            <a:ext cx="2059876" cy="2129150"/>
          </a:xfrm>
          <a:prstGeom prst="rect">
            <a:avLst/>
          </a:prstGeom>
          <a:noFill/>
          <a:ln>
            <a:noFill/>
          </a:ln>
        </p:spPr>
      </p:pic>
      <p:pic>
        <p:nvPicPr>
          <p:cNvPr id="138" name="Google Shape;138;p19"/>
          <p:cNvPicPr preferRelativeResize="0"/>
          <p:nvPr/>
        </p:nvPicPr>
        <p:blipFill>
          <a:blip r:embed="rId4">
            <a:alphaModFix/>
          </a:blip>
          <a:stretch>
            <a:fillRect/>
          </a:stretch>
        </p:blipFill>
        <p:spPr>
          <a:xfrm>
            <a:off x="6002725" y="2894675"/>
            <a:ext cx="2059876" cy="2129149"/>
          </a:xfrm>
          <a:prstGeom prst="rect">
            <a:avLst/>
          </a:prstGeom>
          <a:noFill/>
          <a:ln>
            <a:noFill/>
          </a:ln>
        </p:spPr>
      </p:pic>
      <p:sp>
        <p:nvSpPr>
          <p:cNvPr id="139" name="Google Shape;13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500850" y="1187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45" name="Google Shape;145;p20"/>
          <p:cNvSpPr txBox="1"/>
          <p:nvPr>
            <p:ph idx="1" type="body"/>
          </p:nvPr>
        </p:nvSpPr>
        <p:spPr>
          <a:xfrm>
            <a:off x="394525" y="1959275"/>
            <a:ext cx="6000000" cy="2968800"/>
          </a:xfrm>
          <a:prstGeom prst="rect">
            <a:avLst/>
          </a:prstGeom>
        </p:spPr>
        <p:txBody>
          <a:bodyPr anchorCtr="0" anchor="t" bIns="91425" lIns="91425" spcFirstLastPara="1" rIns="91425" wrap="square" tIns="91425">
            <a:normAutofit lnSpcReduction="20000"/>
          </a:bodyPr>
          <a:lstStyle/>
          <a:p>
            <a:pPr indent="0" lvl="0" marL="0" marR="1670640" rtl="0" algn="just">
              <a:spcBef>
                <a:spcPts val="0"/>
              </a:spcBef>
              <a:spcAft>
                <a:spcPts val="0"/>
              </a:spcAft>
              <a:buNone/>
            </a:pPr>
            <a:r>
              <a:rPr b="1" lang="en" sz="1500">
                <a:solidFill>
                  <a:srgbClr val="000000"/>
                </a:solidFill>
                <a:latin typeface="Arial"/>
                <a:ea typeface="Arial"/>
                <a:cs typeface="Arial"/>
                <a:sym typeface="Arial"/>
              </a:rPr>
              <a:t>4. Image Sharpening</a:t>
            </a:r>
            <a:endParaRPr b="1" sz="1500">
              <a:solidFill>
                <a:srgbClr val="000000"/>
              </a:solidFill>
              <a:latin typeface="Arial"/>
              <a:ea typeface="Arial"/>
              <a:cs typeface="Arial"/>
              <a:sym typeface="Arial"/>
            </a:endParaRPr>
          </a:p>
          <a:p>
            <a:pPr indent="0" lvl="0" marL="0" marR="1670640" rtl="0" algn="just">
              <a:spcBef>
                <a:spcPts val="1200"/>
              </a:spcBef>
              <a:spcAft>
                <a:spcPts val="0"/>
              </a:spcAft>
              <a:buNone/>
            </a:pPr>
            <a:r>
              <a:rPr lang="en">
                <a:solidFill>
                  <a:srgbClr val="000000"/>
                </a:solidFill>
                <a:latin typeface="Arial"/>
                <a:ea typeface="Arial"/>
                <a:cs typeface="Arial"/>
                <a:sym typeface="Arial"/>
              </a:rPr>
              <a:t>Sharpening the image with filter  [[-1,-1,-1],</a:t>
            </a:r>
            <a:endParaRPr>
              <a:solidFill>
                <a:srgbClr val="000000"/>
              </a:solidFill>
              <a:latin typeface="Arial"/>
              <a:ea typeface="Arial"/>
              <a:cs typeface="Arial"/>
              <a:sym typeface="Arial"/>
            </a:endParaRPr>
          </a:p>
          <a:p>
            <a:pPr indent="457200" lvl="0" marL="1371600" marR="1670640" rtl="0" algn="just">
              <a:spcBef>
                <a:spcPts val="0"/>
              </a:spcBef>
              <a:spcAft>
                <a:spcPts val="0"/>
              </a:spcAft>
              <a:buNone/>
            </a:pPr>
            <a:r>
              <a:rPr lang="en">
                <a:solidFill>
                  <a:srgbClr val="000000"/>
                </a:solidFill>
                <a:latin typeface="Arial"/>
                <a:ea typeface="Arial"/>
                <a:cs typeface="Arial"/>
                <a:sym typeface="Arial"/>
              </a:rPr>
              <a:t>             [-1, 9,-1],</a:t>
            </a:r>
            <a:endParaRPr>
              <a:solidFill>
                <a:srgbClr val="000000"/>
              </a:solidFill>
              <a:latin typeface="Arial"/>
              <a:ea typeface="Arial"/>
              <a:cs typeface="Arial"/>
              <a:sym typeface="Arial"/>
            </a:endParaRPr>
          </a:p>
          <a:p>
            <a:pPr indent="0" lvl="0" marL="0" marR="1670640" rtl="0" algn="just">
              <a:spcBef>
                <a:spcPts val="0"/>
              </a:spcBef>
              <a:spcAft>
                <a:spcPts val="0"/>
              </a:spcAft>
              <a:buNone/>
            </a:pPr>
            <a:r>
              <a:rPr lang="en">
                <a:solidFill>
                  <a:srgbClr val="000000"/>
                </a:solidFill>
                <a:latin typeface="Arial"/>
                <a:ea typeface="Arial"/>
                <a:cs typeface="Arial"/>
                <a:sym typeface="Arial"/>
              </a:rPr>
              <a:t>                                                     [-1,-1,-1]]</a:t>
            </a:r>
            <a:endParaRPr>
              <a:solidFill>
                <a:srgbClr val="000000"/>
              </a:solidFill>
              <a:latin typeface="Arial"/>
              <a:ea typeface="Arial"/>
              <a:cs typeface="Arial"/>
              <a:sym typeface="Arial"/>
            </a:endParaRPr>
          </a:p>
          <a:p>
            <a:pPr indent="0" lvl="0" marL="0" marR="1670640" rtl="0" algn="just">
              <a:spcBef>
                <a:spcPts val="0"/>
              </a:spcBef>
              <a:spcAft>
                <a:spcPts val="0"/>
              </a:spcAft>
              <a:buNone/>
            </a:pPr>
            <a:r>
              <a:t/>
            </a:r>
            <a:endParaRPr>
              <a:solidFill>
                <a:srgbClr val="000000"/>
              </a:solidFill>
              <a:latin typeface="Arial"/>
              <a:ea typeface="Arial"/>
              <a:cs typeface="Arial"/>
              <a:sym typeface="Arial"/>
            </a:endParaRPr>
          </a:p>
          <a:p>
            <a:pPr indent="0" lvl="0" marL="0" marR="1670640" rtl="0" algn="just">
              <a:spcBef>
                <a:spcPts val="0"/>
              </a:spcBef>
              <a:spcAft>
                <a:spcPts val="0"/>
              </a:spcAft>
              <a:buNone/>
            </a:pPr>
            <a:r>
              <a:rPr b="1" lang="en" sz="1500">
                <a:solidFill>
                  <a:srgbClr val="000000"/>
                </a:solidFill>
                <a:latin typeface="Arial"/>
                <a:ea typeface="Arial"/>
                <a:cs typeface="Arial"/>
                <a:sym typeface="Arial"/>
              </a:rPr>
              <a:t>5. Image Denoising using Wiener Filter</a:t>
            </a:r>
            <a:endParaRPr b="1" sz="1500">
              <a:solidFill>
                <a:srgbClr val="000000"/>
              </a:solidFill>
              <a:latin typeface="Arial"/>
              <a:ea typeface="Arial"/>
              <a:cs typeface="Arial"/>
              <a:sym typeface="Arial"/>
            </a:endParaRPr>
          </a:p>
          <a:p>
            <a:pPr indent="0" lvl="0" marL="0" marR="1670640" rtl="0" algn="just">
              <a:spcBef>
                <a:spcPts val="1200"/>
              </a:spcBef>
              <a:spcAft>
                <a:spcPts val="0"/>
              </a:spcAft>
              <a:buNone/>
            </a:pPr>
            <a:r>
              <a:rPr lang="en">
                <a:solidFill>
                  <a:srgbClr val="000000"/>
                </a:solidFill>
                <a:highlight>
                  <a:srgbClr val="FFFFFF"/>
                </a:highlight>
                <a:latin typeface="Arial"/>
                <a:ea typeface="Arial"/>
                <a:cs typeface="Arial"/>
                <a:sym typeface="Arial"/>
              </a:rPr>
              <a:t>The Wiener filtering executes an optimal tradeoff between inverse filtering and noise smoothing. It removes the additive noise and inverts the blurring simultaneously.</a:t>
            </a:r>
            <a:endParaRPr>
              <a:solidFill>
                <a:srgbClr val="000000"/>
              </a:solidFill>
              <a:highlight>
                <a:srgbClr val="FFFFFF"/>
              </a:highlight>
              <a:latin typeface="Arial"/>
              <a:ea typeface="Arial"/>
              <a:cs typeface="Arial"/>
              <a:sym typeface="Arial"/>
            </a:endParaRPr>
          </a:p>
          <a:p>
            <a:pPr indent="0" lvl="0" marL="0" marR="1670640" rtl="0" algn="just">
              <a:spcBef>
                <a:spcPts val="0"/>
              </a:spcBef>
              <a:spcAft>
                <a:spcPts val="0"/>
              </a:spcAft>
              <a:buNone/>
            </a:pPr>
            <a:r>
              <a:t/>
            </a:r>
            <a:endParaRPr>
              <a:solidFill>
                <a:srgbClr val="000000"/>
              </a:solidFill>
              <a:latin typeface="Arial"/>
              <a:ea typeface="Arial"/>
              <a:cs typeface="Arial"/>
              <a:sym typeface="Arial"/>
            </a:endParaRPr>
          </a:p>
          <a:p>
            <a:pPr indent="0" lvl="0" marL="0" marR="1670640" rtl="0" algn="just">
              <a:spcBef>
                <a:spcPts val="1200"/>
              </a:spcBef>
              <a:spcAft>
                <a:spcPts val="1200"/>
              </a:spcAft>
              <a:buNone/>
            </a:pPr>
            <a:r>
              <a:t/>
            </a:r>
            <a:endParaRPr>
              <a:solidFill>
                <a:srgbClr val="000000"/>
              </a:solidFill>
            </a:endParaRPr>
          </a:p>
        </p:txBody>
      </p:sp>
      <p:pic>
        <p:nvPicPr>
          <p:cNvPr id="146" name="Google Shape;146;p20"/>
          <p:cNvPicPr preferRelativeResize="0"/>
          <p:nvPr/>
        </p:nvPicPr>
        <p:blipFill>
          <a:blip r:embed="rId3">
            <a:alphaModFix/>
          </a:blip>
          <a:stretch>
            <a:fillRect/>
          </a:stretch>
        </p:blipFill>
        <p:spPr>
          <a:xfrm>
            <a:off x="6394500" y="538275"/>
            <a:ext cx="2240975" cy="2316335"/>
          </a:xfrm>
          <a:prstGeom prst="rect">
            <a:avLst/>
          </a:prstGeom>
          <a:noFill/>
          <a:ln>
            <a:noFill/>
          </a:ln>
        </p:spPr>
      </p:pic>
      <p:pic>
        <p:nvPicPr>
          <p:cNvPr id="147" name="Google Shape;147;p20"/>
          <p:cNvPicPr preferRelativeResize="0"/>
          <p:nvPr/>
        </p:nvPicPr>
        <p:blipFill>
          <a:blip r:embed="rId4">
            <a:alphaModFix/>
          </a:blip>
          <a:stretch>
            <a:fillRect/>
          </a:stretch>
        </p:blipFill>
        <p:spPr>
          <a:xfrm>
            <a:off x="6394506" y="2976050"/>
            <a:ext cx="2240961" cy="2071625"/>
          </a:xfrm>
          <a:prstGeom prst="rect">
            <a:avLst/>
          </a:prstGeom>
          <a:noFill/>
          <a:ln>
            <a:noFill/>
          </a:ln>
        </p:spPr>
      </p:pic>
      <p:sp>
        <p:nvSpPr>
          <p:cNvPr id="148" name="Google Shape;14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556325" y="1166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54" name="Google Shape;154;p21"/>
          <p:cNvSpPr txBox="1"/>
          <p:nvPr>
            <p:ph idx="1" type="body"/>
          </p:nvPr>
        </p:nvSpPr>
        <p:spPr>
          <a:xfrm>
            <a:off x="430425" y="1971225"/>
            <a:ext cx="6001200" cy="2968800"/>
          </a:xfrm>
          <a:prstGeom prst="rect">
            <a:avLst/>
          </a:prstGeom>
        </p:spPr>
        <p:txBody>
          <a:bodyPr anchorCtr="0" anchor="t" bIns="91425" lIns="91425" spcFirstLastPara="1" rIns="91425" wrap="square" tIns="91425">
            <a:noAutofit/>
          </a:bodyPr>
          <a:lstStyle/>
          <a:p>
            <a:pPr indent="0" lvl="0" marL="0" marR="2013540" rtl="0" algn="just">
              <a:lnSpc>
                <a:spcPct val="95000"/>
              </a:lnSpc>
              <a:spcBef>
                <a:spcPts val="0"/>
              </a:spcBef>
              <a:spcAft>
                <a:spcPts val="0"/>
              </a:spcAft>
              <a:buSzPts val="1018"/>
              <a:buNone/>
            </a:pPr>
            <a:r>
              <a:rPr b="1" lang="en" sz="1502">
                <a:solidFill>
                  <a:srgbClr val="000000"/>
                </a:solidFill>
                <a:latin typeface="Arial"/>
                <a:ea typeface="Arial"/>
                <a:cs typeface="Arial"/>
                <a:sym typeface="Arial"/>
              </a:rPr>
              <a:t>6. Otsu thresholding</a:t>
            </a:r>
            <a:endParaRPr b="1" sz="1502">
              <a:solidFill>
                <a:srgbClr val="000000"/>
              </a:solidFill>
              <a:latin typeface="Arial"/>
              <a:ea typeface="Arial"/>
              <a:cs typeface="Arial"/>
              <a:sym typeface="Arial"/>
            </a:endParaRPr>
          </a:p>
          <a:p>
            <a:pPr indent="0" lvl="0" marL="0" marR="2013540" rtl="0" algn="just">
              <a:lnSpc>
                <a:spcPct val="95000"/>
              </a:lnSpc>
              <a:spcBef>
                <a:spcPts val="1200"/>
              </a:spcBef>
              <a:spcAft>
                <a:spcPts val="0"/>
              </a:spcAft>
              <a:buSzPts val="1018"/>
              <a:buNone/>
            </a:pPr>
            <a:r>
              <a:rPr lang="en" sz="1302">
                <a:solidFill>
                  <a:srgbClr val="000000"/>
                </a:solidFill>
                <a:latin typeface="Arial"/>
                <a:ea typeface="Arial"/>
                <a:cs typeface="Arial"/>
                <a:sym typeface="Arial"/>
              </a:rPr>
              <a:t>Otsu's thresholding method involves iterating through all the possible threshold values and calculating a measure of the pixels that either fall in foreground or background.</a:t>
            </a:r>
            <a:endParaRPr sz="1302">
              <a:solidFill>
                <a:srgbClr val="000000"/>
              </a:solidFill>
              <a:latin typeface="Arial"/>
              <a:ea typeface="Arial"/>
              <a:cs typeface="Arial"/>
              <a:sym typeface="Arial"/>
            </a:endParaRPr>
          </a:p>
          <a:p>
            <a:pPr indent="0" lvl="0" marL="0" marR="2013540" rtl="0" algn="just">
              <a:lnSpc>
                <a:spcPct val="95000"/>
              </a:lnSpc>
              <a:spcBef>
                <a:spcPts val="1200"/>
              </a:spcBef>
              <a:spcAft>
                <a:spcPts val="0"/>
              </a:spcAft>
              <a:buSzPts val="1018"/>
              <a:buNone/>
            </a:pPr>
            <a:r>
              <a:rPr b="1" lang="en" sz="1502">
                <a:solidFill>
                  <a:srgbClr val="000000"/>
                </a:solidFill>
                <a:latin typeface="Arial"/>
                <a:ea typeface="Arial"/>
                <a:cs typeface="Arial"/>
                <a:sym typeface="Arial"/>
              </a:rPr>
              <a:t>7. Morphological opening</a:t>
            </a:r>
            <a:endParaRPr b="1" sz="1502">
              <a:solidFill>
                <a:srgbClr val="000000"/>
              </a:solidFill>
              <a:latin typeface="Arial"/>
              <a:ea typeface="Arial"/>
              <a:cs typeface="Arial"/>
              <a:sym typeface="Arial"/>
            </a:endParaRPr>
          </a:p>
          <a:p>
            <a:pPr indent="0" lvl="0" marL="0" marR="2013540" rtl="0" algn="just">
              <a:lnSpc>
                <a:spcPct val="95000"/>
              </a:lnSpc>
              <a:spcBef>
                <a:spcPts val="1200"/>
              </a:spcBef>
              <a:spcAft>
                <a:spcPts val="1200"/>
              </a:spcAft>
              <a:buSzPts val="1018"/>
              <a:buNone/>
            </a:pPr>
            <a:r>
              <a:rPr lang="en">
                <a:solidFill>
                  <a:srgbClr val="202124"/>
                </a:solidFill>
                <a:highlight>
                  <a:srgbClr val="FFFFFF"/>
                </a:highlight>
                <a:latin typeface="Arial"/>
                <a:ea typeface="Arial"/>
                <a:cs typeface="Arial"/>
                <a:sym typeface="Arial"/>
              </a:rPr>
              <a:t>Opening removes small objects from the foreground (usually taken as the bright pixels) of an image, placing them in the background.</a:t>
            </a:r>
            <a:endParaRPr sz="1402">
              <a:solidFill>
                <a:srgbClr val="000000"/>
              </a:solidFill>
              <a:latin typeface="Arial"/>
              <a:ea typeface="Arial"/>
              <a:cs typeface="Arial"/>
              <a:sym typeface="Arial"/>
            </a:endParaRPr>
          </a:p>
        </p:txBody>
      </p:sp>
      <p:pic>
        <p:nvPicPr>
          <p:cNvPr id="155" name="Google Shape;155;p21"/>
          <p:cNvPicPr preferRelativeResize="0"/>
          <p:nvPr/>
        </p:nvPicPr>
        <p:blipFill>
          <a:blip r:embed="rId3">
            <a:alphaModFix/>
          </a:blip>
          <a:stretch>
            <a:fillRect/>
          </a:stretch>
        </p:blipFill>
        <p:spPr>
          <a:xfrm>
            <a:off x="6431499" y="588925"/>
            <a:ext cx="2100275" cy="2170897"/>
          </a:xfrm>
          <a:prstGeom prst="rect">
            <a:avLst/>
          </a:prstGeom>
          <a:noFill/>
          <a:ln>
            <a:noFill/>
          </a:ln>
        </p:spPr>
      </p:pic>
      <p:pic>
        <p:nvPicPr>
          <p:cNvPr id="156" name="Google Shape;156;p21"/>
          <p:cNvPicPr preferRelativeResize="0"/>
          <p:nvPr/>
        </p:nvPicPr>
        <p:blipFill>
          <a:blip r:embed="rId4">
            <a:alphaModFix/>
          </a:blip>
          <a:stretch>
            <a:fillRect/>
          </a:stretch>
        </p:blipFill>
        <p:spPr>
          <a:xfrm>
            <a:off x="6431500" y="2826775"/>
            <a:ext cx="2100275" cy="2170897"/>
          </a:xfrm>
          <a:prstGeom prst="rect">
            <a:avLst/>
          </a:prstGeom>
          <a:noFill/>
          <a:ln>
            <a:noFill/>
          </a:ln>
        </p:spPr>
      </p:pic>
      <p:sp>
        <p:nvSpPr>
          <p:cNvPr id="157" name="Google Shape;157;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